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07" r:id="rId6"/>
    <p:sldId id="339" r:id="rId7"/>
    <p:sldId id="361" r:id="rId8"/>
    <p:sldId id="362" r:id="rId9"/>
    <p:sldId id="363" r:id="rId10"/>
    <p:sldId id="340" r:id="rId11"/>
    <p:sldId id="364" r:id="rId12"/>
    <p:sldId id="341" r:id="rId13"/>
    <p:sldId id="365" r:id="rId14"/>
    <p:sldId id="366" r:id="rId15"/>
    <p:sldId id="367" r:id="rId16"/>
    <p:sldId id="301"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298" autoAdjust="0"/>
    <p:restoredTop sz="86323" autoAdjust="0"/>
  </p:normalViewPr>
  <p:slideViewPr>
    <p:cSldViewPr>
      <p:cViewPr varScale="1">
        <p:scale>
          <a:sx n="74" d="100"/>
          <a:sy n="74" d="100"/>
        </p:scale>
        <p:origin x="-123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02/08/1441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683568" y="731520"/>
            <a:ext cx="8460432"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بنية الشخصية في مدارس علم النفس</a:t>
            </a:r>
          </a:p>
          <a:p>
            <a:pPr algn="justLow">
              <a:buNone/>
            </a:pPr>
            <a:r>
              <a:rPr lang="ar-EG" sz="4400" b="1" smtClean="0">
                <a:ln w="17780" cmpd="sng">
                  <a:solidFill>
                    <a:srgbClr val="FFFFFF"/>
                  </a:solidFill>
                  <a:prstDash val="solid"/>
                  <a:miter lim="800000"/>
                </a:ln>
                <a:solidFill>
                  <a:srgbClr val="002060"/>
                </a:solidFill>
                <a:effectLst>
                  <a:outerShdw blurRad="50800" algn="tl" rotWithShape="0">
                    <a:srgbClr val="000000"/>
                  </a:outerShdw>
                </a:effectLst>
              </a:rPr>
              <a:t>الفرقة الرابعة (شعبة زراعة وتربية). </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rgbClr val="C00000"/>
                </a:solidFill>
              </a:rPr>
              <a:t>   يعتبر التيار الإنساني في علم النفس مذهبًا حديثًا، فقد بدأت تظهر بوادره في الخمسينات واستمرت بوادره في الستينات.</a:t>
            </a:r>
          </a:p>
          <a:p>
            <a:pPr algn="justLow"/>
            <a:r>
              <a:rPr lang="ar-EG" sz="3600" b="1" dirty="0">
                <a:solidFill>
                  <a:srgbClr val="C00000"/>
                </a:solidFill>
              </a:rPr>
              <a:t> </a:t>
            </a:r>
            <a:r>
              <a:rPr lang="ar-EG" sz="3600" b="1" dirty="0" smtClean="0">
                <a:solidFill>
                  <a:srgbClr val="C00000"/>
                </a:solidFill>
              </a:rPr>
              <a:t>   ولا يزال ينمو ويتبلور كي يحتل القوة الثالثة في علم النفس بعد التحليل النفسي والسلوكية.</a:t>
            </a:r>
          </a:p>
          <a:p>
            <a:pPr algn="justLow"/>
            <a:r>
              <a:rPr lang="ar-EG" sz="3600" b="1" dirty="0">
                <a:solidFill>
                  <a:srgbClr val="C00000"/>
                </a:solidFill>
              </a:rPr>
              <a:t> </a:t>
            </a:r>
            <a:r>
              <a:rPr lang="ar-EG" sz="3600" b="1" dirty="0" smtClean="0">
                <a:solidFill>
                  <a:srgbClr val="C00000"/>
                </a:solidFill>
              </a:rPr>
              <a:t> ومن رواد هذا التيار روجرز </a:t>
            </a:r>
            <a:r>
              <a:rPr lang="ar-EG" sz="3600" b="1" dirty="0" err="1" smtClean="0">
                <a:solidFill>
                  <a:srgbClr val="C00000"/>
                </a:solidFill>
              </a:rPr>
              <a:t>وماسلو</a:t>
            </a:r>
            <a:r>
              <a:rPr lang="ar-EG" sz="3600" b="1" dirty="0" smtClean="0">
                <a:solidFill>
                  <a:srgbClr val="C00000"/>
                </a:solidFill>
              </a:rPr>
              <a:t>.</a:t>
            </a:r>
            <a:endParaRPr lang="ar-EG" sz="3600" b="1" dirty="0">
              <a:solidFill>
                <a:srgbClr val="C00000"/>
              </a:solidFill>
            </a:endParaRPr>
          </a:p>
        </p:txBody>
      </p:sp>
      <p:sp>
        <p:nvSpPr>
          <p:cNvPr id="6" name="Rectangle 5"/>
          <p:cNvSpPr/>
          <p:nvPr/>
        </p:nvSpPr>
        <p:spPr>
          <a:xfrm>
            <a:off x="2556057" y="20646"/>
            <a:ext cx="6572296"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مسلمات التيار الإنساني</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8817022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يقوم التيار الإنساني على عدد من المسلمات أهمها:</a:t>
            </a:r>
          </a:p>
          <a:p>
            <a:pPr algn="justLow"/>
            <a:endParaRPr lang="ar-EG" sz="3600" b="1" dirty="0" smtClean="0">
              <a:solidFill>
                <a:schemeClr val="tx2">
                  <a:lumMod val="60000"/>
                  <a:lumOff val="40000"/>
                </a:schemeClr>
              </a:solidFill>
            </a:endParaRP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خير بطبيعته:</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فللإنسان طبيعة فطرية خيرة في جوهرها، ولا تكون شريرة على الإطلاق، وعندما يصبح الإنسان عصابيا أو شريرا أو يائسا، فالسبب في ذلك هو البيئة.</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2840595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له حرية مقيدة:</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هذه المسلمة تركز على أن طبيعة الإنسان الأساسية أنه يمتلك حرية اتخاذ القرار الذي يواجه به المواقف المختلفة.</a:t>
            </a:r>
          </a:p>
          <a:p>
            <a:pPr algn="justLow"/>
            <a:r>
              <a:rPr lang="ar-EG" sz="3600" b="1" dirty="0">
                <a:solidFill>
                  <a:schemeClr val="accent6"/>
                </a:solidFill>
              </a:rPr>
              <a:t> </a:t>
            </a:r>
            <a:r>
              <a:rPr lang="ar-EG" sz="3600" b="1" dirty="0" smtClean="0">
                <a:solidFill>
                  <a:schemeClr val="accent6"/>
                </a:solidFill>
              </a:rPr>
              <a:t> وحرية الإنسان لا تعني التحرر من الظروف والمواقف التي قد تحد من حرية الإنسان، ولكن الحرية هنا تعني القدرة على الاختيار.</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14564445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حياة الإنسان لها معنى:</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لا يوجد معنى واحد في الحياة، ولكن الأهم هو المعنى الخاص لوجود الإنسان في لحظة معينة، وبالتالي تعتبر مهمة كل شخص في الحياة مهمة فريدة مثلما تعتبر فرصته الخاصة في تحقيقها فريدة أيضا.</a:t>
            </a:r>
          </a:p>
          <a:p>
            <a:pPr algn="justLow"/>
            <a:r>
              <a:rPr lang="ar-EG" sz="3600" b="1" dirty="0">
                <a:solidFill>
                  <a:schemeClr val="accent6"/>
                </a:solidFill>
              </a:rPr>
              <a:t> </a:t>
            </a:r>
            <a:r>
              <a:rPr lang="ar-EG" sz="3600" b="1" dirty="0" smtClean="0">
                <a:solidFill>
                  <a:schemeClr val="accent6"/>
                </a:solidFill>
              </a:rPr>
              <a:t> ومن هنا ينبغي على الإنسان أن يوجه السؤال لنفسه لا أن يسأل غيره عن معنى حياته.</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8858395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في نشاط مستمر:</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يظل الإنسان طيلة حياته في نشاط وعمل مستمر، فإذا ما توقف هذا النشاط، ولم يعد له هدف واضح من الحياة وصل إلى الفراغ </a:t>
            </a:r>
            <a:r>
              <a:rPr lang="ar-EG" sz="3600" b="1" dirty="0" err="1" smtClean="0">
                <a:solidFill>
                  <a:schemeClr val="accent6"/>
                </a:solidFill>
              </a:rPr>
              <a:t>الوجوديأو</a:t>
            </a:r>
            <a:r>
              <a:rPr lang="ar-EG" sz="3600" b="1" dirty="0" smtClean="0">
                <a:solidFill>
                  <a:schemeClr val="accent6"/>
                </a:solidFill>
              </a:rPr>
              <a:t> فقدان المعنى من الحياة.</a:t>
            </a:r>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19728688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النظرية السلوكية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لقد ثارت السلوكية في وجه الاستبطان باعتباره منهجًا لدراسة السلوك، واعتبرت أن الوقت جاء لأن ينبذ علم النفس كل إشارة إلى الشعور؛ إذ لم تعد به حاجة إلى أن يخدع نفسه بأن يجعل من الحالات العقلية موضوعا لدراسته.</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tx1"/>
                </a:solidFill>
              </a:rPr>
              <a:t>وغاية ما يهدف إليه السلوكية هو أن يفهم الإنسان ويحدد علام تتوقف القدرات الإنسانية، وأن يكشف في ضوء هذه المعرفة عن وسائل تنمية كفاية الإنسان. </a:t>
            </a:r>
          </a:p>
          <a:p>
            <a:pPr algn="justLow"/>
            <a:r>
              <a:rPr lang="ar-EG" sz="3600" b="1" dirty="0">
                <a:solidFill>
                  <a:schemeClr val="tx1"/>
                </a:solidFill>
              </a:rPr>
              <a:t> </a:t>
            </a:r>
            <a:r>
              <a:rPr lang="ar-EG" sz="3600" b="1" dirty="0" smtClean="0">
                <a:solidFill>
                  <a:schemeClr val="tx1"/>
                </a:solidFill>
              </a:rPr>
              <a:t>     </a:t>
            </a:r>
            <a:r>
              <a:rPr lang="ar-EG" sz="3600" b="1" dirty="0" smtClean="0">
                <a:solidFill>
                  <a:srgbClr val="00B050"/>
                </a:solidFill>
              </a:rPr>
              <a:t>ومن رواد السلوكية واطسون </a:t>
            </a:r>
            <a:r>
              <a:rPr lang="ar-EG" sz="3600" b="1" dirty="0" err="1" smtClean="0">
                <a:solidFill>
                  <a:srgbClr val="00B050"/>
                </a:solidFill>
              </a:rPr>
              <a:t>وسكنر</a:t>
            </a:r>
            <a:r>
              <a:rPr lang="ar-EG" sz="3600" b="1" dirty="0" smtClean="0">
                <a:solidFill>
                  <a:srgbClr val="00B050"/>
                </a:solidFill>
              </a:rPr>
              <a:t> </a:t>
            </a:r>
            <a:r>
              <a:rPr lang="ar-EG" sz="3600" b="1" dirty="0" err="1" smtClean="0">
                <a:solidFill>
                  <a:srgbClr val="00B050"/>
                </a:solidFill>
              </a:rPr>
              <a:t>ودولارد</a:t>
            </a:r>
            <a:r>
              <a:rPr lang="ar-EG" sz="3600" b="1" dirty="0" smtClean="0">
                <a:solidFill>
                  <a:srgbClr val="00B050"/>
                </a:solidFill>
              </a:rPr>
              <a:t> وميلر.</a:t>
            </a:r>
            <a:endParaRPr lang="ar-EG" sz="3600" b="1" dirty="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يعتقد أصحاب هذه النظرية أن وجود أي دافع من الدوافع يتضمن النواحي الآتية:</a:t>
            </a:r>
          </a:p>
          <a:p>
            <a:pPr marL="571500" indent="-571500" algn="justLow">
              <a:buFont typeface="Wingdings" pitchFamily="2" charset="2"/>
              <a:buChar char="v"/>
            </a:pPr>
            <a:r>
              <a:rPr lang="ar-EG" sz="3600" b="1" dirty="0" smtClean="0">
                <a:solidFill>
                  <a:srgbClr val="7030A0"/>
                </a:solidFill>
              </a:rPr>
              <a:t> </a:t>
            </a:r>
            <a:r>
              <a:rPr lang="ar-EG" sz="3600" b="1" dirty="0" smtClean="0">
                <a:solidFill>
                  <a:srgbClr val="FF0000"/>
                </a:solidFill>
              </a:rPr>
              <a:t>تحقيق هدف معين يتصل بالدافع.</a:t>
            </a:r>
          </a:p>
          <a:p>
            <a:pPr marL="571500" indent="-571500" algn="justLow">
              <a:buFont typeface="Wingdings" pitchFamily="2" charset="2"/>
              <a:buChar char="v"/>
            </a:pPr>
            <a:r>
              <a:rPr lang="ar-EG" sz="3600" b="1" dirty="0" smtClean="0">
                <a:solidFill>
                  <a:srgbClr val="FF0000"/>
                </a:solidFill>
              </a:rPr>
              <a:t>أنماط معينة من السلوك.</a:t>
            </a:r>
          </a:p>
          <a:p>
            <a:pPr marL="571500" indent="-571500" algn="justLow">
              <a:buFont typeface="Wingdings" pitchFamily="2" charset="2"/>
              <a:buChar char="v"/>
            </a:pPr>
            <a:r>
              <a:rPr lang="ar-EG" sz="3600" b="1" dirty="0" smtClean="0">
                <a:solidFill>
                  <a:srgbClr val="FF0000"/>
                </a:solidFill>
              </a:rPr>
              <a:t>تجنب ما يعرقل الوصول للهدف.</a:t>
            </a:r>
          </a:p>
          <a:p>
            <a:pPr marL="571500" indent="-571500" algn="justLow">
              <a:buFont typeface="Wingdings" pitchFamily="2" charset="2"/>
              <a:buChar char="v"/>
            </a:pPr>
            <a:r>
              <a:rPr lang="ar-EG" sz="3600" b="1" dirty="0" smtClean="0">
                <a:solidFill>
                  <a:srgbClr val="FF0000"/>
                </a:solidFill>
              </a:rPr>
              <a:t>ظهور حالات انفعالية خاصة.</a:t>
            </a:r>
          </a:p>
          <a:p>
            <a:pPr marL="571500" indent="-571500" algn="justLow">
              <a:buFont typeface="Wingdings" pitchFamily="2" charset="2"/>
              <a:buChar char="v"/>
            </a:pPr>
            <a:r>
              <a:rPr lang="ar-EG" sz="3600" b="1" dirty="0" smtClean="0">
                <a:solidFill>
                  <a:srgbClr val="FF0000"/>
                </a:solidFill>
              </a:rPr>
              <a:t>الشعور بالارتياح عند تحقيق الهدف، والاستياء عند الفشل في تحقيق الهدف.</a:t>
            </a:r>
          </a:p>
          <a:p>
            <a:pPr algn="justLow"/>
            <a:r>
              <a:rPr lang="ar-EG" sz="3600" b="1" dirty="0">
                <a:solidFill>
                  <a:srgbClr val="FF0000"/>
                </a:solidFill>
              </a:rPr>
              <a:t> </a:t>
            </a:r>
            <a:r>
              <a:rPr lang="ar-EG" sz="3600" b="1" dirty="0" smtClean="0">
                <a:solidFill>
                  <a:srgbClr val="FF0000"/>
                </a:solidFill>
              </a:rPr>
              <a:t>   </a:t>
            </a:r>
            <a:endParaRPr lang="ar-EG" sz="3600" b="1" dirty="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تفسير السلوك طبقا للنظرية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212042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wheel(1)">
                                      <p:cBhvr>
                                        <p:cTn id="38" dur="2000"/>
                                        <p:tgtEl>
                                          <p:spTgt spid="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wheel(1)">
                                      <p:cBhvr>
                                        <p:cTn id="43" dur="2000"/>
                                        <p:tgtEl>
                                          <p:spTgt spid="4">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wheel(1)">
                                      <p:cBhvr>
                                        <p:cTn id="48"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الصراع في السلوكية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الإقدام: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ويتمثل هذا النوع في وجود صراع بين هدفين إيجابيين أو موقفين إيجابيين، متعادلين، وعلى الفرد أن يختار منهما.</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وجود برنامجين موسيقيين في الإذاعة محبوبان </a:t>
            </a:r>
            <a:r>
              <a:rPr lang="ar-EG" sz="3600" b="1" dirty="0" err="1" smtClean="0">
                <a:solidFill>
                  <a:schemeClr val="tx1"/>
                </a:solidFill>
              </a:rPr>
              <a:t>لدىفرد</a:t>
            </a:r>
            <a:r>
              <a:rPr lang="ar-EG" sz="3600" b="1" dirty="0" smtClean="0">
                <a:solidFill>
                  <a:schemeClr val="tx1"/>
                </a:solidFill>
              </a:rPr>
              <a:t> ما، إلا أن إذاعتهما في وقت واحد من محطتين مختلفتين تحول بين الشخص وبين تحقيق رغبته.  </a:t>
            </a:r>
            <a:r>
              <a:rPr lang="ar-EG" sz="3600" b="1" dirty="0" smtClean="0">
                <a:solidFill>
                  <a:srgbClr val="00B050"/>
                </a:solidFill>
              </a:rPr>
              <a:t>وهذا النوع لا يولد المرض النفسي.</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الإحجام: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ويتمثل هذا النوع في وجود هدفين سلبيين، أو وجود الفرد في حالة ينشأ عنها موقفان كلاهما يلحق الضرر بالفرد.</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الجندي الذي يجد نفسه على أبواب المعركة، فإنه يكون بين دافعين: حرصه على حياته وخوفه من الموت، وبين خوفه من المحاكمة العسكرية والعار الذي يلحق به إذا هرب من الميدان.</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36518727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الإقدام والإحجام: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ويمثل أهم نوع من أنواع الصراع؛ لأنه الأكثر صعوبة في الحل، ويتضمن وجود هدفين يود الشخص تحقيق أحدهما، لكن الهدف الآخر يمنعه من ذلك.</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رغبة الفرد في مشاهدة مباراة كرة القدم في الوقت الذي يكون فيه الجو </a:t>
            </a:r>
            <a:r>
              <a:rPr lang="ar-EG" sz="3600" b="1" dirty="0" err="1" smtClean="0">
                <a:solidFill>
                  <a:schemeClr val="tx1"/>
                </a:solidFill>
              </a:rPr>
              <a:t>رديئًأ</a:t>
            </a:r>
            <a:r>
              <a:rPr lang="ar-EG" sz="3600" b="1" dirty="0" smtClean="0">
                <a:solidFill>
                  <a:schemeClr val="tx1"/>
                </a:solidFill>
              </a:rPr>
              <a:t>.</a:t>
            </a:r>
          </a:p>
          <a:p>
            <a:pPr algn="justLow"/>
            <a:r>
              <a:rPr lang="ar-EG" sz="3600" b="1" dirty="0" smtClean="0">
                <a:solidFill>
                  <a:schemeClr val="tx1"/>
                </a:solidFill>
              </a:rPr>
              <a:t>الشخص الذي يريد أن يرتبط بفتاه، لكنه لا يحب أباها.</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7350156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التيار الإنساني</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7648288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1121</TotalTime>
  <Words>641</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265</cp:revision>
  <dcterms:created xsi:type="dcterms:W3CDTF">2014-07-12T08:41:45Z</dcterms:created>
  <dcterms:modified xsi:type="dcterms:W3CDTF">2020-03-26T14:37:07Z</dcterms:modified>
</cp:coreProperties>
</file>